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6" r:id="rId3"/>
    <p:sldId id="276" r:id="rId4"/>
    <p:sldId id="278" r:id="rId5"/>
    <p:sldId id="277" r:id="rId6"/>
    <p:sldId id="279" r:id="rId7"/>
    <p:sldId id="2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94660"/>
  </p:normalViewPr>
  <p:slideViewPr>
    <p:cSldViewPr snapToGrid="0">
      <p:cViewPr varScale="1">
        <p:scale>
          <a:sx n="84" d="100"/>
          <a:sy n="84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C3DFF-2BB2-4053-A526-2490B792D5B3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64B00-7718-497F-B6D6-488DEA9AF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7C99-9DA4-2190-F281-D7424031A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23A0B-8E8B-5218-37E7-6B2AB2D0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9B06-C4A0-A9D0-C982-B3155203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E9825-C160-347B-8C93-84E97A71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06EAC-4EC0-F750-6BC1-42D10434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7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AF06-04D3-D321-5354-7DE99779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A5001-C7E2-591B-FA88-E7352AD9C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949CD-D8A7-CCDB-B00A-D018145DF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A90EB-80FC-12DB-5D9D-79FEE4DC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AAAF-CDD6-A3AF-94C2-05464EA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1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4861DA-534B-C3BB-478B-4DEFE7AB0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1B8A6-A62A-D8CF-03F1-CAFF8B10D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D4714-3680-89BB-8585-2A6D7172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B3F73-79D1-F9EE-F2BD-B0686E6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CCC9-B4D3-012B-261B-902FCF24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6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8CC4-6400-853E-2712-BE131DEC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7947E-5317-4D15-62A2-FB8B6B827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7AF0C-166C-13D3-7A02-39766EF1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67959-CCB0-4417-1233-ABC7A4F3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939D-CB65-9FC5-1D31-A5FFE197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6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4624-0A9A-DE58-6679-0A550E6F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F4258-D289-0FD6-64C4-6BAC2C461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9B524-8FD7-2BC9-160C-86877BDD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1675C-93C7-5120-0824-03D2B709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B65A-760A-EB46-BA32-1FACD6D6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3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4CC3-F216-7508-54A3-C5ACCB51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F8413-6872-FA40-04CC-DBC166964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DF574-1EE7-D06E-4F94-BCCBA3BA5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77B23-4394-84C7-741B-46723ADF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3CECF-594F-E0FF-D3BA-2F6D44E0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1DCC2-952E-710E-83A3-120F83BF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6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959A-1E60-88E3-12A6-E747F3AF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3AC01-9DCF-BBB3-B089-27EB03698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32DD9-FC55-1A10-7C03-A0CDC698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B6F509-3153-28CA-1082-A5D223CE5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3F6C0F-46FC-70E2-09B4-4153BE13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C965E-096C-366A-466E-9F73248C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7EE2D0-FBBA-AEA4-5EBF-DBEAFD92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B73D0-4AC2-7B5E-454E-2AA13376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07EA-B6E2-A900-E569-F9AB7598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D3FB4-85A4-BC59-7B1C-1BF1B537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DB1A4-CA63-70FA-68F4-A93A1706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2765C1-4F23-3E24-4A17-F898E50C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DB13B-7688-9805-F507-16226BCB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AC75-7586-E065-B74E-23D8A9EF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12A63-4BE8-39E3-4CD1-985DACD7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5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C4BE-8DDC-1275-15E8-53F6F649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6C3D3-2F3E-074C-B3FE-940E08A0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CDC4C-9777-2EE7-FDAB-85AEEDD80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E253-0208-0C22-0FEB-D8EB77EC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4F0C5-3E8D-97F9-675A-1B0A9525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B8DDF-B563-10EF-26FF-6BE4A4AB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2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94B5-74A6-AA70-5057-1B1D04E9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EB151-CBE9-67F0-6130-B13410F7B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696A1-0A82-7521-2D2B-4984ADE5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35186-2F9E-078E-A122-BA42F044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A6DD4-64A8-6261-D5E1-485F9CA2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81408-CD0E-68ED-060A-5EFD9168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0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0195E-FB59-672E-5BAF-9A232FD5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7BBB7-754A-9617-4F0F-D13CE593E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B265C-1285-27D1-6301-57675008F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A91B-C8F3-35E0-9C9F-67944859F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F70E4-1957-E67E-1A4E-05B0FD57E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4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oerry.org/norbert/MarineElectricalPowerSystems/index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4.png"/><Relationship Id="rId7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2C01C-FF08-0435-57C1-318B51A8A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452" y="2272275"/>
            <a:ext cx="984123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Common-Mode fundamentals for </a:t>
            </a:r>
            <a:br>
              <a:rPr lang="en-US" dirty="0"/>
            </a:br>
            <a:r>
              <a:rPr lang="en-US" dirty="0"/>
              <a:t>Shipboard Power Systems</a:t>
            </a:r>
            <a:br>
              <a:rPr lang="en-US" dirty="0"/>
            </a:br>
            <a:r>
              <a:rPr lang="en-US" dirty="0"/>
              <a:t>Part 4</a:t>
            </a:r>
            <a:br>
              <a:rPr lang="en-US" dirty="0"/>
            </a:br>
            <a:r>
              <a:rPr lang="en-US" dirty="0"/>
              <a:t>Common Mode Modeling</a:t>
            </a:r>
            <a:br>
              <a:rPr lang="en-US" dirty="0"/>
            </a:br>
            <a:r>
              <a:rPr lang="en-US" dirty="0"/>
              <a:t>Cables and CM chokes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640AB-A565-F727-2337-204016324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10886"/>
            <a:ext cx="9144000" cy="1655762"/>
          </a:xfrm>
        </p:spPr>
        <p:txBody>
          <a:bodyPr/>
          <a:lstStyle/>
          <a:p>
            <a:r>
              <a:rPr lang="en-US" dirty="0"/>
              <a:t>Dr. Norbert Doerry</a:t>
            </a:r>
            <a:br>
              <a:rPr lang="en-US" dirty="0"/>
            </a:br>
            <a:r>
              <a:rPr lang="en-US" dirty="0"/>
              <a:t>Dr. John Amy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9E51C-14DD-15A7-10BA-658C87C0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B5A9D-97FE-06DC-A221-9D229B6E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45E6F-B6B9-9C80-7F87-1F2167CEDE5C}"/>
              </a:ext>
            </a:extLst>
          </p:cNvPr>
          <p:cNvSpPr txBox="1"/>
          <p:nvPr/>
        </p:nvSpPr>
        <p:spPr>
          <a:xfrm>
            <a:off x="2706189" y="5505142"/>
            <a:ext cx="90111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http://doerry.org/norbert/MarineElectricalPowerSystems/index.htm</a:t>
            </a:r>
            <a:endParaRPr lang="en-US" dirty="0"/>
          </a:p>
          <a:p>
            <a:r>
              <a:rPr lang="en-US" dirty="0"/>
              <a:t>© 2025 by Norbert Doerry and John Amy</a:t>
            </a:r>
            <a:br>
              <a:rPr lang="en-US" dirty="0"/>
            </a:br>
            <a:r>
              <a:rPr lang="en-US" dirty="0"/>
              <a:t>This work is licensed via: CC BY 4.0   (https://creativecommons.org/)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913044E-C0F4-BA34-07EE-457D30058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37359" y="5589416"/>
            <a:ext cx="766933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4A2807-77D8-8DCF-8A1B-1B05995E5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43" y="5589416"/>
            <a:ext cx="766933" cy="7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9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8A5D2-9CBA-D3D7-A026-10F1BFF0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Mode Lumped Parameter circuit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67BFC-6134-3E9B-930D-2005DAE51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is to create a simplified circuit model that only models the impact of CM currents.</a:t>
            </a:r>
          </a:p>
          <a:p>
            <a:pPr lvl="1"/>
            <a:r>
              <a:rPr lang="en-US" dirty="0"/>
              <a:t>Gain an understanding of where CM currents will flow.</a:t>
            </a:r>
          </a:p>
          <a:p>
            <a:pPr lvl="1"/>
            <a:r>
              <a:rPr lang="en-US" dirty="0"/>
              <a:t>Gain an understanding of the magnitude of CM currents and voltage.</a:t>
            </a:r>
          </a:p>
          <a:p>
            <a:pPr lvl="1"/>
            <a:r>
              <a:rPr lang="en-US" dirty="0"/>
              <a:t>Gain an understanding of what mitigation methods are likely to be successful or not.</a:t>
            </a:r>
          </a:p>
          <a:p>
            <a:r>
              <a:rPr lang="en-US" dirty="0"/>
              <a:t>Modeling devices with mutual inductance poses special challenges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813C7-A5C5-41C0-EAE1-9962940D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32B39-8B51-8415-EE62-CA30B4A1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949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058AF-656E-0B0B-B3D3-E17492A1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 for Mutual Inductance</a:t>
            </a:r>
          </a:p>
        </p:txBody>
      </p:sp>
      <p:pic>
        <p:nvPicPr>
          <p:cNvPr id="7" name="Content Placeholder 6" descr="A diagram of a circuit&#10;&#10;AI-generated content may be incorrect.">
            <a:extLst>
              <a:ext uri="{FF2B5EF4-FFF2-40B4-BE49-F238E27FC236}">
                <a16:creationId xmlns:a16="http://schemas.microsoft.com/office/drawing/2014/main" id="{D4665EFF-1284-B7F9-B8B8-717A2A85E9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682" y="1433789"/>
            <a:ext cx="3604957" cy="208121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AA307-5246-CCCB-2B6F-A5128D480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1B2A0-9272-622F-BAFB-C8B3C8F5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8834D6B-5303-9B5C-05BE-89C7E76B06EA}"/>
                  </a:ext>
                </a:extLst>
              </p:cNvPr>
              <p:cNvSpPr txBox="1"/>
              <p:nvPr/>
            </p:nvSpPr>
            <p:spPr>
              <a:xfrm>
                <a:off x="5215890" y="1690688"/>
                <a:ext cx="2871787" cy="15070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𝐿</m:t>
                      </m:r>
                      <m:f>
                        <m:f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𝑀</m:t>
                      </m:r>
                      <m:f>
                        <m:f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𝐿</m:t>
                      </m:r>
                      <m:f>
                        <m:f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𝑀</m:t>
                      </m:r>
                      <m:f>
                        <m:f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8834D6B-5303-9B5C-05BE-89C7E76B06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5890" y="1690688"/>
                <a:ext cx="2871787" cy="15070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0AFACAA-51C9-2B84-0EDA-B1D9543D608F}"/>
                  </a:ext>
                </a:extLst>
              </p:cNvPr>
              <p:cNvSpPr txBox="1"/>
              <p:nvPr/>
            </p:nvSpPr>
            <p:spPr>
              <a:xfrm>
                <a:off x="7542041" y="2905821"/>
                <a:ext cx="4517707" cy="16180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𝑐𝑚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  <m:f>
                            <m:f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f>
                            <m:f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  <m:f>
                            <m:f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f>
                            <m:f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𝑐𝑚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</m:d>
                      <m:f>
                        <m:f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𝑐𝑚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</m:sub>
                          </m:sSub>
                        </m:num>
                        <m:den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0AFACAA-51C9-2B84-0EDA-B1D9543D6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041" y="2905821"/>
                <a:ext cx="4517707" cy="16180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784C56-364E-6E62-FC3A-5483481E0736}"/>
                  </a:ext>
                </a:extLst>
              </p:cNvPr>
              <p:cNvSpPr txBox="1"/>
              <p:nvPr/>
            </p:nvSpPr>
            <p:spPr>
              <a:xfrm>
                <a:off x="8773478" y="2154240"/>
                <a:ext cx="2677477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𝑐𝑚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784C56-364E-6E62-FC3A-5483481E0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78" y="2154240"/>
                <a:ext cx="2677477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1E3F44-31CB-61A7-BB4F-2805F81E68BC}"/>
                  </a:ext>
                </a:extLst>
              </p:cNvPr>
              <p:cNvSpPr txBox="1"/>
              <p:nvPr/>
            </p:nvSpPr>
            <p:spPr>
              <a:xfrm>
                <a:off x="508983" y="4234455"/>
                <a:ext cx="2563177" cy="1928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𝑑𝑚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− </m:t>
                      </m:r>
                      <m:sSub>
                        <m:sSub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𝑑𝑚</m:t>
                          </m:r>
                        </m:sub>
                      </m:sSub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𝑑𝑚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</m:d>
                      <m:f>
                        <m:f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𝑑𝑚</m:t>
                              </m:r>
                            </m:sub>
                          </m:sSub>
                        </m:num>
                        <m:den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𝑑𝑚</m:t>
                          </m:r>
                        </m:sub>
                      </m:sSub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</m:d>
                      <m:f>
                        <m:fPr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𝑑𝑚</m:t>
                              </m:r>
                            </m:sub>
                          </m:sSub>
                        </m:num>
                        <m:den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1E3F44-31CB-61A7-BB4F-2805F81E6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83" y="4234455"/>
                <a:ext cx="2563177" cy="1928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 descr="A diagram of a circuit&#10;&#10;AI-generated content may be incorrect.">
            <a:extLst>
              <a:ext uri="{FF2B5EF4-FFF2-40B4-BE49-F238E27FC236}">
                <a16:creationId xmlns:a16="http://schemas.microsoft.com/office/drawing/2014/main" id="{5CBC23DA-C01E-1951-58A6-D15FF6829B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040" y="4388940"/>
            <a:ext cx="1847850" cy="1619250"/>
          </a:xfrm>
          <a:prstGeom prst="rect">
            <a:avLst/>
          </a:prstGeom>
        </p:spPr>
      </p:pic>
      <p:pic>
        <p:nvPicPr>
          <p:cNvPr id="19" name="Picture 18" descr="A math equations and symbols&#10;&#10;AI-generated content may be incorrect.">
            <a:extLst>
              <a:ext uri="{FF2B5EF4-FFF2-40B4-BE49-F238E27FC236}">
                <a16:creationId xmlns:a16="http://schemas.microsoft.com/office/drawing/2014/main" id="{06DC3AAA-0CA4-7FE5-4C47-0C04AECFB5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512" y="4877865"/>
            <a:ext cx="1857375" cy="8572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2F6FE6A-CB37-15C3-BDCC-4814F02B2EF7}"/>
              </a:ext>
            </a:extLst>
          </p:cNvPr>
          <p:cNvSpPr txBox="1"/>
          <p:nvPr/>
        </p:nvSpPr>
        <p:spPr>
          <a:xfrm>
            <a:off x="2086118" y="3752567"/>
            <a:ext cx="2563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Differential Mode Model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FAB2B9-71BD-C1A9-A908-0BC1027B8691}"/>
              </a:ext>
            </a:extLst>
          </p:cNvPr>
          <p:cNvSpPr txBox="1"/>
          <p:nvPr/>
        </p:nvSpPr>
        <p:spPr>
          <a:xfrm>
            <a:off x="8887112" y="1701848"/>
            <a:ext cx="2393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Common Mode Model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B4656F-CAE1-96C5-D881-E4C1A4B72684}"/>
              </a:ext>
            </a:extLst>
          </p:cNvPr>
          <p:cNvSpPr txBox="1"/>
          <p:nvPr/>
        </p:nvSpPr>
        <p:spPr>
          <a:xfrm>
            <a:off x="5610701" y="4523330"/>
            <a:ext cx="304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inductance value provided for cables is typically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– M </a:t>
            </a:r>
            <a:r>
              <a:rPr lang="en-US" dirty="0"/>
              <a:t>which is  </a:t>
            </a:r>
            <a:r>
              <a:rPr lang="en-US" dirty="0">
                <a:cs typeface="Times New Roman" panose="02020603050405020304" pitchFamily="18" charset="0"/>
              </a:rPr>
              <a:t>appropriate for Differential Mode Models.   It is not appropriate for CM models</a:t>
            </a:r>
          </a:p>
        </p:txBody>
      </p:sp>
    </p:spTree>
    <p:extLst>
      <p:ext uri="{BB962C8B-B14F-4D97-AF65-F5344CB8AC3E}">
        <p14:creationId xmlns:p14="http://schemas.microsoft.com/office/powerpoint/2010/main" val="351181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F82FE-404E-75C2-87F0-A18D04387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Mode Chokes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15D50-1E40-80E5-2DB8-BEE077610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75738" cy="4351338"/>
          </a:xfrm>
        </p:spPr>
        <p:txBody>
          <a:bodyPr/>
          <a:lstStyle/>
          <a:p>
            <a:r>
              <a:rPr lang="en-US" dirty="0"/>
              <a:t>Common Mode Chokes are designed to maximize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as well as make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dirty="0"/>
              <a:t>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nearly equal.</a:t>
            </a:r>
          </a:p>
          <a:p>
            <a:pPr lvl="1"/>
            <a:r>
              <a:rPr lang="en-US" dirty="0"/>
              <a:t>Maximize common mode impedance</a:t>
            </a:r>
          </a:p>
          <a:p>
            <a:pPr lvl="1"/>
            <a:r>
              <a:rPr lang="en-US" dirty="0"/>
              <a:t>Minimize differential mode impedance.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B493F-B6AC-8254-F278-2544A4F76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FCAC01-280E-3932-1A21-D976B66A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B3E561-3678-8404-C477-E05522F1F4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8174" y="804258"/>
            <a:ext cx="3609145" cy="20850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ABB86C-989F-16FB-C481-081018A2D0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7437" y="3328404"/>
            <a:ext cx="1859441" cy="859611"/>
          </a:xfrm>
          <a:prstGeom prst="rect">
            <a:avLst/>
          </a:prstGeom>
        </p:spPr>
      </p:pic>
      <p:pic>
        <p:nvPicPr>
          <p:cNvPr id="8" name="Picture 7" descr="A diagram of a circuit&#10;&#10;AI-generated content may be incorrect.">
            <a:extLst>
              <a:ext uri="{FF2B5EF4-FFF2-40B4-BE49-F238E27FC236}">
                <a16:creationId xmlns:a16="http://schemas.microsoft.com/office/drawing/2014/main" id="{ED38D894-E6F7-48FA-A9A1-2E2FCB94CA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437" y="4497188"/>
            <a:ext cx="18478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9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15B7A-4ABD-C108-57D7-BF37AA01C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Cable inductances</a:t>
            </a:r>
            <a:br>
              <a:rPr lang="en-US" dirty="0"/>
            </a:br>
            <a:r>
              <a:rPr lang="en-US" dirty="0"/>
              <a:t>(unarmored cable)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D12BAE-AE35-80DB-1380-29D65220BF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1020" y="1847850"/>
                <a:ext cx="6522720" cy="4351338"/>
              </a:xfrm>
            </p:spPr>
            <p:txBody>
              <a:bodyPr/>
              <a:lstStyle/>
              <a:p>
                <a:r>
                  <a:rPr lang="en-US" dirty="0"/>
                  <a:t>The common mode impedance for a cable of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/>
                  <a:t> identical cables evenly spaced apart is given by: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 differential mode impedance for each conductor of this cable is given by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D12BAE-AE35-80DB-1380-29D65220BF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1020" y="1847850"/>
                <a:ext cx="6522720" cy="4351338"/>
              </a:xfrm>
              <a:blipFill>
                <a:blip r:embed="rId2"/>
                <a:stretch>
                  <a:fillRect l="-1682" t="-2381" r="-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498C8-870F-4A3C-0AC8-EA15D8401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93193-3A93-A74B-3633-9183A0E49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5</a:t>
            </a:fld>
            <a:endParaRPr lang="en-US" dirty="0"/>
          </a:p>
        </p:txBody>
      </p:sp>
      <p:pic>
        <p:nvPicPr>
          <p:cNvPr id="11" name="Picture 10" descr="A diagram of a cable&#10;&#10;AI-generated content may be incorrect.">
            <a:extLst>
              <a:ext uri="{FF2B5EF4-FFF2-40B4-BE49-F238E27FC236}">
                <a16:creationId xmlns:a16="http://schemas.microsoft.com/office/drawing/2014/main" id="{4281CC24-BB59-F20B-A109-323921966D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523" y="728662"/>
            <a:ext cx="1859353" cy="2238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6626D2A-EC35-90FB-1EE1-878576C9C7B4}"/>
                  </a:ext>
                </a:extLst>
              </p:cNvPr>
              <p:cNvSpPr txBox="1"/>
              <p:nvPr/>
            </p:nvSpPr>
            <p:spPr>
              <a:xfrm>
                <a:off x="8610600" y="3263086"/>
                <a:ext cx="2743200" cy="1520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=0.2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𝑙</m:t>
                    </m:r>
                    <m:d>
                      <m:dPr>
                        <m:begChr m:val="["/>
                        <m:endChr m:val="]"/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1800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ln</m:t>
                        </m:r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𝜌</m:t>
                                </m:r>
                              </m:den>
                            </m:f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𝑀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≈0.2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sz="1800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ln</m:t>
                          </m:r>
                          <m:d>
                            <m:dPr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800" i="1" kern="1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800" i="1" kern="1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num>
                                <m:den>
                                  <m:r>
                                    <a:rPr lang="en-US" sz="18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6626D2A-EC35-90FB-1EE1-878576C9C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3263086"/>
                <a:ext cx="2743200" cy="15208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9174330-ED32-C3F1-8188-2EC415BF7103}"/>
              </a:ext>
            </a:extLst>
          </p:cNvPr>
          <p:cNvSpPr txBox="1"/>
          <p:nvPr/>
        </p:nvSpPr>
        <p:spPr>
          <a:xfrm>
            <a:off x="8755380" y="4783952"/>
            <a:ext cx="31874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is the cable length (m)</a:t>
            </a:r>
          </a:p>
          <a:p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/>
              <a:t> in m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in µH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3F1B32-F76B-CEF2-D6BA-85C50286BB02}"/>
              </a:ext>
            </a:extLst>
          </p:cNvPr>
          <p:cNvSpPr txBox="1"/>
          <p:nvPr/>
        </p:nvSpPr>
        <p:spPr>
          <a:xfrm>
            <a:off x="2086708" y="5367803"/>
            <a:ext cx="71159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For other configurations, see</a:t>
            </a:r>
          </a:p>
          <a:p>
            <a:endParaRPr lang="en-US" sz="1400" dirty="0"/>
          </a:p>
          <a:p>
            <a:r>
              <a:rPr lang="en-US" sz="1400" dirty="0"/>
              <a:t>Doerry, Norbert, Mohammed Islam, John </a:t>
            </a:r>
            <a:r>
              <a:rPr lang="en-US" sz="1400" dirty="0" err="1"/>
              <a:t>Prousalidis</a:t>
            </a:r>
            <a:r>
              <a:rPr lang="en-US" sz="1400" dirty="0"/>
              <a:t>, </a:t>
            </a:r>
            <a:r>
              <a:rPr lang="en-US" sz="1400" i="1" dirty="0"/>
              <a:t>Design of Shipboard Power System Grounding / Earthing,  </a:t>
            </a:r>
            <a:r>
              <a:rPr lang="en-US" sz="1400" dirty="0" err="1"/>
              <a:t>IEEEPress</a:t>
            </a:r>
            <a:r>
              <a:rPr lang="en-US" sz="1400" dirty="0"/>
              <a:t> – Wiley 2025</a:t>
            </a:r>
          </a:p>
          <a:p>
            <a:endParaRPr lang="en-US" sz="1400" dirty="0"/>
          </a:p>
          <a:p>
            <a:r>
              <a:rPr lang="en-US" sz="1400" dirty="0"/>
              <a:t>Grover, Frederick W., </a:t>
            </a:r>
            <a:r>
              <a:rPr lang="en-US" sz="1400" i="1" dirty="0"/>
              <a:t>Inductance Calculations</a:t>
            </a:r>
            <a:r>
              <a:rPr lang="en-US" sz="1400" dirty="0"/>
              <a:t>, Dover Publications, Inc., Mineola NY, 2009</a:t>
            </a:r>
          </a:p>
        </p:txBody>
      </p:sp>
    </p:spTree>
    <p:extLst>
      <p:ext uri="{BB962C8B-B14F-4D97-AF65-F5344CB8AC3E}">
        <p14:creationId xmlns:p14="http://schemas.microsoft.com/office/powerpoint/2010/main" val="56158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1B22C-4F07-1FCB-9324-793DD3362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common mode current on radiated emissions (EMI) of cable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F73C21-495C-C85B-AE75-8CEB780D72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214610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The magnetic field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i="1" dirty="0"/>
                  <a:t> </a:t>
                </a:r>
                <a:r>
                  <a:rPr lang="en-US" dirty="0"/>
                  <a:t>(Tesla) of a long conductor at a distance of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dirty="0"/>
                  <a:t> (m) and with a current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/>
                  <a:t> (amps) is given by</a:t>
                </a:r>
              </a:p>
              <a:p>
                <a:pPr marL="1371600" lvl="3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n-US" sz="320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32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sz="32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32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32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sz="32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10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/>
                  <a:t> = 4</a:t>
                </a:r>
                <a14:m>
                  <m:oMath xmlns:m="http://schemas.openxmlformats.org/officeDocument/2006/math">
                    <m:r>
                      <a:rPr lang="en-US" i="1" kern="1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×10</a:t>
                </a:r>
                <a:r>
                  <a:rPr lang="en-US" baseline="30000" dirty="0"/>
                  <a:t>-7</a:t>
                </a:r>
                <a:r>
                  <a:rPr lang="en-US" dirty="0"/>
                  <a:t> H/m.</a:t>
                </a:r>
              </a:p>
              <a:p>
                <a:r>
                  <a:rPr lang="en-US" dirty="0"/>
                  <a:t>For large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dirty="0"/>
                  <a:t>, the magnetic fields of the conductors of a cable will </a:t>
                </a:r>
              </a:p>
              <a:p>
                <a:pPr lvl="1"/>
                <a:r>
                  <a:rPr lang="en-US" dirty="0"/>
                  <a:t>Nearly cancel with differential mode currents (sum of the currents is zero)</a:t>
                </a:r>
              </a:p>
              <a:p>
                <a:pPr lvl="1"/>
                <a:r>
                  <a:rPr lang="en-US" dirty="0"/>
                  <a:t>Add with common mode currents.</a:t>
                </a:r>
              </a:p>
              <a:p>
                <a:r>
                  <a:rPr lang="en-US" dirty="0"/>
                  <a:t>Although </a:t>
                </a:r>
                <a:r>
                  <a:rPr lang="en-US"/>
                  <a:t>typically much smaller </a:t>
                </a:r>
                <a:r>
                  <a:rPr lang="en-US" dirty="0"/>
                  <a:t>in magnitude than differential mode currents, common mode currents can contribute significantly to radiated magnetic fields.</a:t>
                </a:r>
              </a:p>
              <a:p>
                <a:pPr marL="0" indent="0">
                  <a:buNone/>
                </a:pPr>
                <a:endParaRPr lang="en-US" baseline="30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F73C21-495C-C85B-AE75-8CEB780D72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214610" cy="4351338"/>
              </a:xfrm>
              <a:blipFill>
                <a:blip r:embed="rId2"/>
                <a:stretch>
                  <a:fillRect l="-1075" t="-3081" r="-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0F2B2-E349-C201-9C62-D5819BC06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E9114-8B3C-0BD9-9435-77CE67CD8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21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A7ED-08CE-665D-55D4-539492CB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FD020-7BDE-EEB2-74FC-B3931776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38753-D680-C1A0-6D28-E96AC1B6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089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494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Cambria Math</vt:lpstr>
      <vt:lpstr>Times New Roman</vt:lpstr>
      <vt:lpstr>1_Office Theme</vt:lpstr>
      <vt:lpstr>Common-Mode fundamentals for  Shipboard Power Systems Part 4 Common Mode Modeling Cables and CM chokes</vt:lpstr>
      <vt:lpstr>Common Mode Lumped Parameter circuit model</vt:lpstr>
      <vt:lpstr>Models for Mutual Inductance</vt:lpstr>
      <vt:lpstr>Common Mode Chokes</vt:lpstr>
      <vt:lpstr>Calculating Cable inductances (unarmored cable)</vt:lpstr>
      <vt:lpstr>Impact of common mode current on radiated emissions (EMI) of cable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Norbert Doerry</dc:creator>
  <cp:lastModifiedBy>Norbert Doerry</cp:lastModifiedBy>
  <cp:revision>16</cp:revision>
  <dcterms:created xsi:type="dcterms:W3CDTF">2025-04-03T12:58:23Z</dcterms:created>
  <dcterms:modified xsi:type="dcterms:W3CDTF">2025-04-05T13:27:35Z</dcterms:modified>
</cp:coreProperties>
</file>